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306" r:id="rId4"/>
    <p:sldId id="266" r:id="rId5"/>
    <p:sldId id="303" r:id="rId6"/>
    <p:sldId id="269" r:id="rId7"/>
    <p:sldId id="270" r:id="rId8"/>
    <p:sldId id="280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71" r:id="rId20"/>
    <p:sldId id="293" r:id="rId21"/>
    <p:sldId id="296" r:id="rId22"/>
    <p:sldId id="295" r:id="rId23"/>
    <p:sldId id="301" r:id="rId24"/>
    <p:sldId id="305" r:id="rId25"/>
    <p:sldId id="298" r:id="rId26"/>
    <p:sldId id="272" r:id="rId27"/>
    <p:sldId id="30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390A0AF5-1174-417B-8222-AA23E2A0F212}">
          <p14:sldIdLst>
            <p14:sldId id="256"/>
          </p14:sldIdLst>
        </p14:section>
        <p14:section name="Introducción" id="{4FD84849-5238-4D8C-B92C-3393F2AF0E8C}">
          <p14:sldIdLst>
            <p14:sldId id="261"/>
            <p14:sldId id="306"/>
            <p14:sldId id="266"/>
            <p14:sldId id="303"/>
          </p14:sldIdLst>
        </p14:section>
        <p14:section name="Objetivos" id="{16BE5BEA-3177-4DBA-B525-B5A9EF95DC44}">
          <p14:sldIdLst>
            <p14:sldId id="269"/>
          </p14:sldIdLst>
        </p14:section>
        <p14:section name="Software" id="{33B1C7EE-E353-4225-A7FB-B7A0B0B1F707}">
          <p14:sldIdLst>
            <p14:sldId id="270"/>
          </p14:sldIdLst>
        </p14:section>
        <p14:section name="- TDD / Inyección de Dependencias" id="{BF984C56-A6F6-4C4C-B65C-D59AE5F1A30A}">
          <p14:sldIdLst>
            <p14:sldId id="280"/>
            <p14:sldId id="282"/>
            <p14:sldId id="284"/>
          </p14:sldIdLst>
        </p14:section>
        <p14:section name="- Movimiento" id="{47DB07F5-A4B6-44D5-995C-2982A7D28016}">
          <p14:sldIdLst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Multihilo / Simulador" id="{CF68D5EF-B612-438B-9E42-6DCBFA1D5B46}">
          <p14:sldIdLst>
            <p14:sldId id="291"/>
            <p14:sldId id="292"/>
          </p14:sldIdLst>
        </p14:section>
        <p14:section name="Hardware" id="{47D0A29F-7563-4EDC-BC6A-4E10A5DBDAE8}">
          <p14:sldIdLst>
            <p14:sldId id="271"/>
            <p14:sldId id="293"/>
            <p14:sldId id="296"/>
            <p14:sldId id="295"/>
            <p14:sldId id="301"/>
            <p14:sldId id="305"/>
          </p14:sldIdLst>
        </p14:section>
        <p14:section name="Líneas futuras" id="{F652C831-3535-49A9-9E2E-96C3B67B4619}">
          <p14:sldIdLst>
            <p14:sldId id="298"/>
          </p14:sldIdLst>
        </p14:section>
        <p14:section name="Conclusiones" id="{1A1EC210-191B-411C-B511-6111C3DDC0C2}">
          <p14:sldIdLst>
            <p14:sldId id="272"/>
          </p14:sldIdLst>
        </p14:section>
        <p14:section name="Demo" id="{C77C4821-FB3C-45B7-9ABE-B49F4B1D039B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s José Llamas Pérez" initials="L.J." lastIdx="2" clrIdx="0">
    <p:extLst>
      <p:ext uri="{19B8F6BF-5375-455C-9EA6-DF929625EA0E}">
        <p15:presenceInfo xmlns:p15="http://schemas.microsoft.com/office/powerpoint/2012/main" userId="Luis José Llamas Pé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39386-E2A8-49EC-A069-A0A00CB43AD7}" type="datetimeFigureOut">
              <a:rPr lang="es-ES" smtClean="0"/>
              <a:t>19/01/2023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5D411-00B5-413E-A606-B78B41E93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94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8EB877-DB80-4448-9CC6-B6B6B1E2DCDD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1B0A-E7BB-4D1C-81AB-A5D4EC3D186C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0874F-E957-448A-AC5C-17FCDAB0ABEB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DDFB-CF06-42BF-AE27-8BFBC647D791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42B563-1232-4600-9A05-5E5153DB0894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55F1C-D623-467B-B755-662432E1185A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B8FAC-F69A-4F36-904B-FB258AC0C014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6EA9-6CB5-4848-9145-23A7E3882DFF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A53F-B074-4FF0-ABA6-BEE26C152A92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9F81C8-635C-432F-A10B-992AB8355A86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3A50AB-35B6-4BB1-B8C0-7396509F2354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E92DDAF-1813-4BEF-B507-AA3C436CEC1A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modifying-servos-for-continuous-rotation/overview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aliexpress.com/item/32844099228.html?spm=a2g0o.productlist.main.1.5c6f4825TuRoZA&amp;algo_pvid=a21a1464-d6ce-4626-b2cb-4fd601a1f36c&amp;algo_exp_id=a21a1464-d6ce-4626-b2cb-4fd601a1f36c-0&amp;pdp_ext_f=%7B%22sku_id%22%3A%2265215204221%22%7D&amp;pdp_npi=2%40dis%21EUR%212.47%212.18%21%21%21%21%21%402100baf316731841869147135d06d7%2165215204221%21sea&amp;curPageLogUid=yA0Ik98ThbJH" TargetMode="External"/><Relationship Id="rId2" Type="http://schemas.openxmlformats.org/officeDocument/2006/relationships/hyperlink" Target="https://es.aliexpress.com/item/1005002410521023.html?spm=a2g0o.productlist.main.5.462a74dfUrTuz6&amp;algo_pvid=88e954ce-d38c-4ab3-9080-c7069d48b003&amp;algo_exp_id=88e954ce-d38c-4ab3-9080-c7069d48b003-2&amp;pdp_ext_f=%7B%22sku_id%22%3A%2212000028255222863%22%7D&amp;pdp_npi=2%40dis%21EUR%214.46%213.57%21%21%21%21%21%402145274c16731841645028946d06ca%2112000028255222863%21sea&amp;curPageLogUid=b8SKd9ntGUE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aliexpress.com/item/32944897962.html?spm=a2g0o.productlist.main.13.44df1114hbFDcd&amp;algo_pvid=d2c02179-626d-45d3-9f5c-f89c4b34d5fc&amp;algo_exp_id=d2c02179-626d-45d3-9f5c-f89c4b34d5fc-6&amp;pdp_ext_f=%7B%22sku_id%22%3A%2266165907136%22%7D&amp;pdp_npi=2%40dis%21EUR%211.48%211.48%21%21%21%21%21%402100b20d16740909135474923d06ef%2166165907136%21sea&amp;curPageLogUid=gt3nGt2y68eo" TargetMode="External"/><Relationship Id="rId5" Type="http://schemas.openxmlformats.org/officeDocument/2006/relationships/hyperlink" Target="https://es.aliexpress.com/item/1005004227379153.html?spm=a2g0o.productlist.main.43.38c235bbJJd8vR&amp;algo_pvid=8a205a1f-a97f-41df-966f-bc9510d50e9e&amp;algo_exp_id=8a205a1f-a97f-41df-966f-bc9510d50e9e-21&amp;pdp_ext_f=%7B%22sku_id%22%3A%2212000030491195755%22%7D&amp;pdp_npi=2%40dis%21EUR%213.99%213.99%21%21%21%21%21%402100b76616731842760402127d06ba%2112000030491195755%21sea&amp;curPageLogUid=xNM8dMRF95fI" TargetMode="External"/><Relationship Id="rId4" Type="http://schemas.openxmlformats.org/officeDocument/2006/relationships/hyperlink" Target="https://es.aliexpress.com/item/1005002264331819.html?spm=a2g0o.productlist.main.43.335920cav0mdNh&amp;algo_pvid=8e608a86-36ae-431a-a51a-eb8e9bd53c4d&amp;algo_exp_id=8e608a86-36ae-431a-a51a-eb8e9bd53c4d-21&amp;pdp_ext_f=%7B%22sku_id%22%3A%2212000019811879381%22%7D&amp;pdp_npi=2%40dis%21EUR%211.79%211.45%21%21%21%21%21%402100b76616731842060561560d06ba%2112000019811879381%21sea&amp;curPageLogUid=qrvC43PMpnFg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A8D4C-92E2-2995-2E39-82F33BF04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Mini Swarm robots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01E6CF-5C95-6A3E-3454-6A86C5D0C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Grado en Ingeniería Informática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Trabajo Fin de Grado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21C5037-EA9F-7971-3A2A-96C6D192580E}"/>
              </a:ext>
            </a:extLst>
          </p:cNvPr>
          <p:cNvSpPr txBox="1">
            <a:spLocks/>
          </p:cNvSpPr>
          <p:nvPr/>
        </p:nvSpPr>
        <p:spPr>
          <a:xfrm>
            <a:off x="754504" y="5246557"/>
            <a:ext cx="6831673" cy="16114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Autor: Luis José Llamas Pérez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Director: Asier Ruperto Marzo Pérez</a:t>
            </a:r>
          </a:p>
          <a:p>
            <a:pPr algn="l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Co-Director: Josu Irisarri Erviti</a:t>
            </a:r>
          </a:p>
          <a:p>
            <a:pPr algn="l"/>
            <a:endParaRPr lang="es-E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0785259-F44D-4873-EB65-7CE61F4E1D69}"/>
              </a:ext>
            </a:extLst>
          </p:cNvPr>
          <p:cNvSpPr txBox="1">
            <a:spLocks/>
          </p:cNvSpPr>
          <p:nvPr/>
        </p:nvSpPr>
        <p:spPr>
          <a:xfrm>
            <a:off x="5360328" y="5771763"/>
            <a:ext cx="6077168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algn="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Pamplona</a:t>
            </a:r>
            <a:r>
              <a:rPr lang="es-ES" dirty="0"/>
              <a:t>, 19/01/2023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F697F8-0325-4F79-E9AD-1C68B16D38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357" y="236063"/>
            <a:ext cx="1489710" cy="791845"/>
          </a:xfrm>
          <a:prstGeom prst="rect">
            <a:avLst/>
          </a:prstGeom>
          <a:noFill/>
        </p:spPr>
      </p:pic>
      <p:sp>
        <p:nvSpPr>
          <p:cNvPr id="10" name="Marcador de número de diapositiva 7">
            <a:extLst>
              <a:ext uri="{FF2B5EF4-FFF2-40B4-BE49-F238E27FC236}">
                <a16:creationId xmlns:a16="http://schemas.microsoft.com/office/drawing/2014/main" id="{B30324C9-8153-0A15-E002-60E59822469F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5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Diagrama de clases del Robot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1578A6-2FBF-E6F9-C2E8-614D5DF8A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24" y="1591248"/>
            <a:ext cx="11123809" cy="4580952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AF31D6A5-5456-C084-7CF1-BF10B38422B4}"/>
              </a:ext>
            </a:extLst>
          </p:cNvPr>
          <p:cNvSpPr/>
          <p:nvPr/>
        </p:nvSpPr>
        <p:spPr>
          <a:xfrm>
            <a:off x="0" y="6731000"/>
            <a:ext cx="4789714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DB82BEFC-0497-915A-1279-B9AD82C389F7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7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C1754B-9650-B157-9229-12926B3F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25" y="1528997"/>
            <a:ext cx="4984750" cy="4961451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4A899A9E-176C-F5A3-F1F5-BCAD61B3CB1E}"/>
              </a:ext>
            </a:extLst>
          </p:cNvPr>
          <p:cNvSpPr/>
          <p:nvPr/>
        </p:nvSpPr>
        <p:spPr>
          <a:xfrm>
            <a:off x="0" y="6731000"/>
            <a:ext cx="5225143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9B823883-6FC2-9343-BA82-9C6388D31D69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1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9716C0-D10B-7FD4-8302-6B85D6C5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0" y="1528997"/>
            <a:ext cx="4986000" cy="4962696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A5432DEE-6CC2-3C95-DCAD-859D66E5F816}"/>
              </a:ext>
            </a:extLst>
          </p:cNvPr>
          <p:cNvSpPr/>
          <p:nvPr/>
        </p:nvSpPr>
        <p:spPr>
          <a:xfrm>
            <a:off x="0" y="6731000"/>
            <a:ext cx="5660572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5DAF23DC-4ABF-088D-F59B-D2F2BC329415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6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E1F609-DDA0-5A68-931F-C66713A0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0" y="1528997"/>
            <a:ext cx="4986000" cy="4962696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D98A58DD-20E8-046C-AB5B-4B9176D46304}"/>
              </a:ext>
            </a:extLst>
          </p:cNvPr>
          <p:cNvSpPr/>
          <p:nvPr/>
        </p:nvSpPr>
        <p:spPr>
          <a:xfrm>
            <a:off x="0" y="6731000"/>
            <a:ext cx="6096000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71EC3801-916F-5D86-B20F-1A0B21F5FA22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7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9BC67A-E054-E99F-DC5C-39C967BD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0" y="1528997"/>
            <a:ext cx="4986000" cy="4962696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129D3A2F-0C85-98AF-8164-65BE1E1C8D90}"/>
              </a:ext>
            </a:extLst>
          </p:cNvPr>
          <p:cNvSpPr/>
          <p:nvPr/>
        </p:nvSpPr>
        <p:spPr>
          <a:xfrm>
            <a:off x="0" y="6731000"/>
            <a:ext cx="6531428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087FF43C-ABE2-A1C2-3ED4-1153E6DC35E7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0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5FB3FF-0194-A639-5AAA-9D7B77E98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0" y="1528997"/>
            <a:ext cx="4986000" cy="4962696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400C832B-1590-E9F1-95E8-B0B1B5EE52DA}"/>
              </a:ext>
            </a:extLst>
          </p:cNvPr>
          <p:cNvSpPr/>
          <p:nvPr/>
        </p:nvSpPr>
        <p:spPr>
          <a:xfrm>
            <a:off x="0" y="6731000"/>
            <a:ext cx="6966857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5A0E0ABC-B8CD-3FC5-986E-A897AC47696D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5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F0E8B-8C3E-25E1-6887-980A993E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0" y="1528997"/>
            <a:ext cx="4986000" cy="4962696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AA512963-5ECB-C9BD-FD16-AA408E5CE1F9}"/>
              </a:ext>
            </a:extLst>
          </p:cNvPr>
          <p:cNvSpPr/>
          <p:nvPr/>
        </p:nvSpPr>
        <p:spPr>
          <a:xfrm>
            <a:off x="0" y="6731000"/>
            <a:ext cx="7402285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39BD207F-1151-C32E-E996-BE7F659E708C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2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F289F-14A6-B437-9905-F6A95AAC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Multihilo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613AD6-0E4D-7B85-1072-7C1E5558D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75" y="1955800"/>
            <a:ext cx="8096250" cy="3448050"/>
          </a:xfrm>
        </p:spPr>
      </p:pic>
      <p:sp>
        <p:nvSpPr>
          <p:cNvPr id="9" name="PB">
            <a:extLst>
              <a:ext uri="{FF2B5EF4-FFF2-40B4-BE49-F238E27FC236}">
                <a16:creationId xmlns:a16="http://schemas.microsoft.com/office/drawing/2014/main" id="{F4B466F1-1B1A-524A-A8C0-B5691CC077B0}"/>
              </a:ext>
            </a:extLst>
          </p:cNvPr>
          <p:cNvSpPr/>
          <p:nvPr/>
        </p:nvSpPr>
        <p:spPr>
          <a:xfrm>
            <a:off x="0" y="6731000"/>
            <a:ext cx="7837715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7">
            <a:extLst>
              <a:ext uri="{FF2B5EF4-FFF2-40B4-BE49-F238E27FC236}">
                <a16:creationId xmlns:a16="http://schemas.microsoft.com/office/drawing/2014/main" id="{AB728B28-A699-6462-39B9-76A69AB79298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0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3903C-B2E4-76A5-9BD6-3914AA53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0900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Simulador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F3D2B0-BDD1-A780-705D-1A0F4ACEA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809" y="1668323"/>
            <a:ext cx="4488381" cy="4656277"/>
          </a:xfrm>
        </p:spPr>
      </p:pic>
      <p:sp>
        <p:nvSpPr>
          <p:cNvPr id="9" name="PB">
            <a:extLst>
              <a:ext uri="{FF2B5EF4-FFF2-40B4-BE49-F238E27FC236}">
                <a16:creationId xmlns:a16="http://schemas.microsoft.com/office/drawing/2014/main" id="{E4AE5E6B-5D3E-A3F6-125A-6FB6A31CACC0}"/>
              </a:ext>
            </a:extLst>
          </p:cNvPr>
          <p:cNvSpPr/>
          <p:nvPr/>
        </p:nvSpPr>
        <p:spPr>
          <a:xfrm>
            <a:off x="0" y="6731000"/>
            <a:ext cx="8273143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7">
            <a:extLst>
              <a:ext uri="{FF2B5EF4-FFF2-40B4-BE49-F238E27FC236}">
                <a16:creationId xmlns:a16="http://schemas.microsoft.com/office/drawing/2014/main" id="{9C0C4D76-2AF1-6E7E-6A41-98C3B0C27046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6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Microcontrolador 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ESP32 WROOM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Motores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Corriente continua (CC / DC)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Servos (rotación continua)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Circuitos integrados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L293D para controlar los motores DC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Impresión 3D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Creación del chasis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Creación de las ruedas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Alimentación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Batería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powerbank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5V</a:t>
            </a:r>
          </a:p>
          <a:p>
            <a:pPr marL="0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12BF65FA-C7B7-D5B5-AEA9-4C7B895788CA}"/>
              </a:ext>
            </a:extLst>
          </p:cNvPr>
          <p:cNvSpPr/>
          <p:nvPr/>
        </p:nvSpPr>
        <p:spPr>
          <a:xfrm>
            <a:off x="0" y="6731000"/>
            <a:ext cx="8708572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9D815A-1D86-288B-EDED-1AD0EF6BE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91477">
            <a:off x="7274907" y="1764404"/>
            <a:ext cx="985344" cy="1783258"/>
          </a:xfrm>
          <a:prstGeom prst="rect">
            <a:avLst/>
          </a:prstGeom>
        </p:spPr>
      </p:pic>
      <p:pic>
        <p:nvPicPr>
          <p:cNvPr id="5" name="Marcador de contenido 9">
            <a:extLst>
              <a:ext uri="{FF2B5EF4-FFF2-40B4-BE49-F238E27FC236}">
                <a16:creationId xmlns:a16="http://schemas.microsoft.com/office/drawing/2014/main" id="{6EA7D2F6-EC46-B252-1FB2-CF199F47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26552" y="4029771"/>
            <a:ext cx="1636057" cy="163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6C7C6C-C721-34D5-C6D9-36D1D652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81905" y="3845419"/>
            <a:ext cx="1726839" cy="17268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2F1FE33-5127-E5CB-779D-5D6B22632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129725" y="2030061"/>
            <a:ext cx="2229713" cy="1251943"/>
          </a:xfrm>
          <a:prstGeom prst="rect">
            <a:avLst/>
          </a:prstGeom>
        </p:spPr>
      </p:pic>
      <p:sp>
        <p:nvSpPr>
          <p:cNvPr id="10" name="Marcador de número de diapositiva 7">
            <a:extLst>
              <a:ext uri="{FF2B5EF4-FFF2-40B4-BE49-F238E27FC236}">
                <a16:creationId xmlns:a16="http://schemas.microsoft.com/office/drawing/2014/main" id="{85058DB1-17B8-B3CF-0AC8-41382553C5B8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1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¿Qué es la inteligencia colectiva?</a:t>
            </a: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43384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1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100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Collective intelligence is a form of universally distributed intelligence, constantly enhanced, coordinated in real time, and resulting in the effective mobilization of skills</a:t>
            </a:r>
            <a:r>
              <a:rPr lang="es-ES" sz="2100" i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br>
              <a:rPr lang="es-ES" sz="2800" dirty="0"/>
            </a:br>
            <a:r>
              <a:rPr lang="es-ES" sz="2800" dirty="0"/>
              <a:t>	      </a:t>
            </a:r>
            <a:r>
              <a:rPr lang="en-US" sz="1800" b="0" i="0" dirty="0">
                <a:solidFill>
                  <a:srgbClr val="4B4B4B"/>
                </a:solidFill>
                <a:effectLst/>
                <a:latin typeface="proxima-nova-soft"/>
              </a:rPr>
              <a:t>Pierre Lévy “Collective Intelligence: Mankind’s Emerging World in Cyberspace” (1994)</a:t>
            </a:r>
            <a:endParaRPr lang="es-ES" sz="18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 algn="just">
              <a:buNone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inteligencia colectiva es una forma de inteligencia distribuida universalmente, constantemente mejorada, coordinada en tiempo real, y que resulta en la movilización efectiva de habilidades.</a:t>
            </a:r>
            <a:r>
              <a:rPr lang="es-E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E8D38B4E-B94B-F62D-20C3-7339438EBE28}"/>
              </a:ext>
            </a:extLst>
          </p:cNvPr>
          <p:cNvSpPr/>
          <p:nvPr/>
        </p:nvSpPr>
        <p:spPr>
          <a:xfrm>
            <a:off x="0" y="6731000"/>
            <a:ext cx="870857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16F3BA0E-3B76-C5F7-7734-5D1329A345EE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4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Microcontrolador (ESP32)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19BC74C-8805-EDF1-E677-3B5FB087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135" y="1899898"/>
            <a:ext cx="2353734" cy="4259746"/>
          </a:xfrm>
          <a:prstGeom prst="rect">
            <a:avLst/>
          </a:prstGeom>
        </p:spPr>
      </p:pic>
      <p:sp>
        <p:nvSpPr>
          <p:cNvPr id="12" name="PB">
            <a:extLst>
              <a:ext uri="{FF2B5EF4-FFF2-40B4-BE49-F238E27FC236}">
                <a16:creationId xmlns:a16="http://schemas.microsoft.com/office/drawing/2014/main" id="{D19C4BF4-B64B-7908-3347-7C1E830E1BEE}"/>
              </a:ext>
            </a:extLst>
          </p:cNvPr>
          <p:cNvSpPr/>
          <p:nvPr/>
        </p:nvSpPr>
        <p:spPr>
          <a:xfrm>
            <a:off x="0" y="6731000"/>
            <a:ext cx="9144000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64E0A762-6DFC-690E-4E19-8D1E720A8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4876800" cy="5001549"/>
          </a:xfrm>
        </p:spPr>
        <p:txBody>
          <a:bodyPr>
            <a:normAutofit fontScale="92500"/>
          </a:bodyPr>
          <a:lstStyle/>
          <a:p>
            <a:pPr>
              <a:lnSpc>
                <a:spcPct val="2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Wifi y Bluetooth</a:t>
            </a:r>
          </a:p>
          <a:p>
            <a:pPr>
              <a:lnSpc>
                <a:spcPct val="2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Bajo coste</a:t>
            </a:r>
          </a:p>
          <a:p>
            <a:pPr>
              <a:lnSpc>
                <a:spcPct val="2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Fácil de obtener</a:t>
            </a:r>
          </a:p>
          <a:p>
            <a:pPr>
              <a:lnSpc>
                <a:spcPct val="2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Compatibilidad con Arduino</a:t>
            </a:r>
            <a:endParaRPr lang="es-ES" sz="2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7">
            <a:extLst>
              <a:ext uri="{FF2B5EF4-FFF2-40B4-BE49-F238E27FC236}">
                <a16:creationId xmlns:a16="http://schemas.microsoft.com/office/drawing/2014/main" id="{C1702B88-E315-76B4-9B94-E4FC65E52C47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3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E79BA-D9B8-75E5-72D0-0B70D2885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3900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Motores</a:t>
            </a: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B21F47C8-90B3-3DFD-CEFC-DAC939609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07619" y="3888719"/>
            <a:ext cx="2827338" cy="2827338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3D5E1B6-F431-559F-93F8-03CB8149ECB9}"/>
              </a:ext>
            </a:extLst>
          </p:cNvPr>
          <p:cNvSpPr txBox="1">
            <a:spLocks/>
          </p:cNvSpPr>
          <p:nvPr/>
        </p:nvSpPr>
        <p:spPr>
          <a:xfrm>
            <a:off x="1371600" y="1586502"/>
            <a:ext cx="3825744" cy="5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b="1" dirty="0">
                <a:latin typeface="Arial" panose="020B0604020202020204" pitchFamily="34" charset="0"/>
                <a:cs typeface="Arial" panose="020B0604020202020204" pitchFamily="34" charset="0"/>
              </a:rPr>
              <a:t>Motor DC + L293D</a:t>
            </a:r>
          </a:p>
        </p:txBody>
      </p:sp>
      <p:sp>
        <p:nvSpPr>
          <p:cNvPr id="12" name="PB">
            <a:extLst>
              <a:ext uri="{FF2B5EF4-FFF2-40B4-BE49-F238E27FC236}">
                <a16:creationId xmlns:a16="http://schemas.microsoft.com/office/drawing/2014/main" id="{FE62A330-9203-F03C-4DEC-BAF10FCF3DFD}"/>
              </a:ext>
            </a:extLst>
          </p:cNvPr>
          <p:cNvSpPr/>
          <p:nvPr/>
        </p:nvSpPr>
        <p:spPr>
          <a:xfrm>
            <a:off x="0" y="6731000"/>
            <a:ext cx="9579428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8325A278-85EE-3D70-C6FD-0617F7A214CC}"/>
              </a:ext>
            </a:extLst>
          </p:cNvPr>
          <p:cNvSpPr txBox="1">
            <a:spLocks/>
          </p:cNvSpPr>
          <p:nvPr/>
        </p:nvSpPr>
        <p:spPr>
          <a:xfrm>
            <a:off x="1344083" y="2252963"/>
            <a:ext cx="3853261" cy="2094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8000" dirty="0">
                <a:latin typeface="Arial" panose="020B0604020202020204" pitchFamily="34" charset="0"/>
                <a:cs typeface="Arial" panose="020B0604020202020204" pitchFamily="34" charset="0"/>
              </a:rPr>
              <a:t>3 pines por motor</a:t>
            </a:r>
          </a:p>
          <a:p>
            <a:pPr>
              <a:lnSpc>
                <a:spcPct val="120000"/>
              </a:lnSpc>
            </a:pPr>
            <a:r>
              <a:rPr lang="es-ES" sz="8000" dirty="0">
                <a:latin typeface="Arial" panose="020B0604020202020204" pitchFamily="34" charset="0"/>
                <a:cs typeface="Arial" panose="020B0604020202020204" pitchFamily="34" charset="0"/>
              </a:rPr>
              <a:t>Control de velocidad más preciso</a:t>
            </a:r>
          </a:p>
          <a:p>
            <a:pPr>
              <a:lnSpc>
                <a:spcPct val="120000"/>
              </a:lnSpc>
            </a:pPr>
            <a:r>
              <a:rPr lang="es-ES" sz="8000" dirty="0">
                <a:latin typeface="Arial" panose="020B0604020202020204" pitchFamily="34" charset="0"/>
                <a:cs typeface="Arial" panose="020B0604020202020204" pitchFamily="34" charset="0"/>
              </a:rPr>
              <a:t>Circuito más complejo</a:t>
            </a:r>
          </a:p>
          <a:p>
            <a:pPr>
              <a:lnSpc>
                <a:spcPct val="120000"/>
              </a:lnSpc>
            </a:pPr>
            <a:endParaRPr lang="es-E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F0AA122-FD44-C845-8947-97E201BBC8D8}"/>
              </a:ext>
            </a:extLst>
          </p:cNvPr>
          <p:cNvSpPr txBox="1">
            <a:spLocks/>
          </p:cNvSpPr>
          <p:nvPr/>
        </p:nvSpPr>
        <p:spPr>
          <a:xfrm>
            <a:off x="6994658" y="1586502"/>
            <a:ext cx="3801043" cy="5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b="1" dirty="0">
                <a:latin typeface="Arial" panose="020B0604020202020204" pitchFamily="34" charset="0"/>
                <a:cs typeface="Arial" panose="020B0604020202020204" pitchFamily="34" charset="0"/>
              </a:rPr>
              <a:t>Motor Servo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A52DE4E0-AAB4-E640-9B5F-E6CEA5693A3D}"/>
              </a:ext>
            </a:extLst>
          </p:cNvPr>
          <p:cNvSpPr txBox="1">
            <a:spLocks/>
          </p:cNvSpPr>
          <p:nvPr/>
        </p:nvSpPr>
        <p:spPr>
          <a:xfrm>
            <a:off x="6994658" y="2252963"/>
            <a:ext cx="4181342" cy="2303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8000" dirty="0">
                <a:latin typeface="Arial" panose="020B0604020202020204" pitchFamily="34" charset="0"/>
                <a:cs typeface="Arial" panose="020B0604020202020204" pitchFamily="34" charset="0"/>
              </a:rPr>
              <a:t>1 pin por motor</a:t>
            </a:r>
          </a:p>
          <a:p>
            <a:pPr>
              <a:lnSpc>
                <a:spcPct val="120000"/>
              </a:lnSpc>
            </a:pPr>
            <a:r>
              <a:rPr lang="es-ES" sz="8000" dirty="0">
                <a:latin typeface="Arial" panose="020B0604020202020204" pitchFamily="34" charset="0"/>
                <a:cs typeface="Arial" panose="020B0604020202020204" pitchFamily="34" charset="0"/>
              </a:rPr>
              <a:t>Control de velocidad menos preciso</a:t>
            </a:r>
          </a:p>
          <a:p>
            <a:pPr>
              <a:lnSpc>
                <a:spcPct val="120000"/>
              </a:lnSpc>
            </a:pPr>
            <a:r>
              <a:rPr lang="es-ES" sz="8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Necesita modificación</a:t>
            </a:r>
            <a:endParaRPr lang="es-E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ACC07E9-908F-AA4E-9B72-DA4F5BFE2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731834"/>
            <a:ext cx="2984223" cy="298422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2132C7B-E6AD-C958-F996-9E471EF8E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796" y="4357652"/>
            <a:ext cx="3853261" cy="2163535"/>
          </a:xfrm>
          <a:prstGeom prst="rect">
            <a:avLst/>
          </a:prstGeom>
        </p:spPr>
      </p:pic>
      <p:sp>
        <p:nvSpPr>
          <p:cNvPr id="4" name="Marcador de número de diapositiva 7">
            <a:extLst>
              <a:ext uri="{FF2B5EF4-FFF2-40B4-BE49-F238E27FC236}">
                <a16:creationId xmlns:a16="http://schemas.microsoft.com/office/drawing/2014/main" id="{8AA7955F-F743-8B93-786F-97F8BDED1276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69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Impresión 3D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2FAF04-EFA8-B1FA-592D-F9A2E316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17" y="2567159"/>
            <a:ext cx="4925060" cy="26943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PB">
            <a:extLst>
              <a:ext uri="{FF2B5EF4-FFF2-40B4-BE49-F238E27FC236}">
                <a16:creationId xmlns:a16="http://schemas.microsoft.com/office/drawing/2014/main" id="{E984F1EE-EB3D-5500-21D1-18552474922B}"/>
              </a:ext>
            </a:extLst>
          </p:cNvPr>
          <p:cNvSpPr/>
          <p:nvPr/>
        </p:nvSpPr>
        <p:spPr>
          <a:xfrm>
            <a:off x="0" y="6731000"/>
            <a:ext cx="10014857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1143428-133A-B799-DD23-A3D6334D4D2D}"/>
              </a:ext>
            </a:extLst>
          </p:cNvPr>
          <p:cNvSpPr txBox="1"/>
          <p:nvPr/>
        </p:nvSpPr>
        <p:spPr>
          <a:xfrm>
            <a:off x="1371600" y="1725863"/>
            <a:ext cx="4925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Arial" panose="020B0604020202020204" pitchFamily="34" charset="0"/>
                <a:cs typeface="Arial" panose="020B0604020202020204" pitchFamily="34" charset="0"/>
              </a:rPr>
              <a:t>Diseño</a:t>
            </a:r>
            <a:endParaRPr lang="es-ES" sz="3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417022-2911-D9BE-BE97-59E46991DBF6}"/>
              </a:ext>
            </a:extLst>
          </p:cNvPr>
          <p:cNvSpPr txBox="1"/>
          <p:nvPr/>
        </p:nvSpPr>
        <p:spPr>
          <a:xfrm>
            <a:off x="6553517" y="1725862"/>
            <a:ext cx="4925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Arial" panose="020B0604020202020204" pitchFamily="34" charset="0"/>
                <a:cs typeface="Arial" panose="020B0604020202020204" pitchFamily="34" charset="0"/>
              </a:rPr>
              <a:t>Impresión</a:t>
            </a:r>
            <a:endParaRPr lang="es-ES" sz="36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C79C63A-89A7-B937-4992-EA59F24A7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27" y="2567159"/>
            <a:ext cx="4925129" cy="26943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53E59C7B-C1FE-7DF9-1DFD-A7895B87185B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28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563" y="630063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52DC8154-60AD-8147-C46D-8B6CF6485605}"/>
              </a:ext>
            </a:extLst>
          </p:cNvPr>
          <p:cNvSpPr/>
          <p:nvPr/>
        </p:nvSpPr>
        <p:spPr>
          <a:xfrm>
            <a:off x="0" y="6731000"/>
            <a:ext cx="10450285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9632936-5DD7-9F32-F459-232ADCB1C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3" y="1507208"/>
            <a:ext cx="3593805" cy="23876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95EB415-CFC0-5241-F2ED-8EE639F1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920" y="1507208"/>
            <a:ext cx="3593805" cy="239587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BFB36D7-A25D-38AE-E113-C34BC42E9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63" y="4029771"/>
            <a:ext cx="3608362" cy="24055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F353862-5CC4-E6B1-6F53-79C06F9BA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920" y="4033876"/>
            <a:ext cx="3593805" cy="239587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90B6663-8087-DD2D-88C5-7A3B2D030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720" y="4033876"/>
            <a:ext cx="3593805" cy="239587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2B328E3-2AC4-7D7D-2CA7-543A24E55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4278" y="1507208"/>
            <a:ext cx="3593806" cy="2395870"/>
          </a:xfrm>
          <a:prstGeom prst="rect">
            <a:avLst/>
          </a:prstGeom>
        </p:spPr>
      </p:pic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F9176BE0-DF91-97C3-A787-78FDCAF27C4C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94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Presupuesto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F69BFF8D-E163-1E26-E1BF-43BE1D2CF5FE}"/>
              </a:ext>
            </a:extLst>
          </p:cNvPr>
          <p:cNvSpPr/>
          <p:nvPr/>
        </p:nvSpPr>
        <p:spPr>
          <a:xfrm>
            <a:off x="0" y="6731000"/>
            <a:ext cx="10885715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1CED91F-71E0-B9B5-2975-A0353732B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996424"/>
              </p:ext>
            </p:extLst>
          </p:nvPr>
        </p:nvGraphicFramePr>
        <p:xfrm>
          <a:off x="1066800" y="2016995"/>
          <a:ext cx="5238751" cy="4155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8436">
                  <a:extLst>
                    <a:ext uri="{9D8B030D-6E8A-4147-A177-3AD203B41FA5}">
                      <a16:colId xmlns:a16="http://schemas.microsoft.com/office/drawing/2014/main" val="2084181461"/>
                    </a:ext>
                  </a:extLst>
                </a:gridCol>
                <a:gridCol w="1195888">
                  <a:extLst>
                    <a:ext uri="{9D8B030D-6E8A-4147-A177-3AD203B41FA5}">
                      <a16:colId xmlns:a16="http://schemas.microsoft.com/office/drawing/2014/main" val="4085091849"/>
                    </a:ext>
                  </a:extLst>
                </a:gridCol>
                <a:gridCol w="1342749">
                  <a:extLst>
                    <a:ext uri="{9D8B030D-6E8A-4147-A177-3AD203B41FA5}">
                      <a16:colId xmlns:a16="http://schemas.microsoft.com/office/drawing/2014/main" val="4257731838"/>
                    </a:ext>
                  </a:extLst>
                </a:gridCol>
                <a:gridCol w="1021678">
                  <a:extLst>
                    <a:ext uri="{9D8B030D-6E8A-4147-A177-3AD203B41FA5}">
                      <a16:colId xmlns:a16="http://schemas.microsoft.com/office/drawing/2014/main" val="1223914688"/>
                    </a:ext>
                  </a:extLst>
                </a:gridCol>
              </a:tblGrid>
              <a:tr h="702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Componente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Precio unitario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78081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ESP32-WROOM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3.57€</a:t>
                      </a:r>
                      <a:endParaRPr lang="es-ES" sz="16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3.57€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25866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 L293D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12988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Motor DC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1.46€</a:t>
                      </a:r>
                      <a:endParaRPr lang="es-ES" sz="16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6323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Powerbank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1.29€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1.29€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563252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Chasis (3D)</a:t>
                      </a:r>
                      <a:endParaRPr lang="es-ES" sz="14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76965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87164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7.54€</a:t>
                      </a:r>
                      <a:endParaRPr lang="es-ES" sz="16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9737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369CFBF-90DD-7A2C-140D-52ED4BB38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33313"/>
              </p:ext>
            </p:extLst>
          </p:nvPr>
        </p:nvGraphicFramePr>
        <p:xfrm>
          <a:off x="6610351" y="2016995"/>
          <a:ext cx="5238750" cy="4155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8343">
                  <a:extLst>
                    <a:ext uri="{9D8B030D-6E8A-4147-A177-3AD203B41FA5}">
                      <a16:colId xmlns:a16="http://schemas.microsoft.com/office/drawing/2014/main" val="2084181461"/>
                    </a:ext>
                  </a:extLst>
                </a:gridCol>
                <a:gridCol w="1192558">
                  <a:extLst>
                    <a:ext uri="{9D8B030D-6E8A-4147-A177-3AD203B41FA5}">
                      <a16:colId xmlns:a16="http://schemas.microsoft.com/office/drawing/2014/main" val="4085091849"/>
                    </a:ext>
                  </a:extLst>
                </a:gridCol>
                <a:gridCol w="1339013">
                  <a:extLst>
                    <a:ext uri="{9D8B030D-6E8A-4147-A177-3AD203B41FA5}">
                      <a16:colId xmlns:a16="http://schemas.microsoft.com/office/drawing/2014/main" val="4257731838"/>
                    </a:ext>
                  </a:extLst>
                </a:gridCol>
                <a:gridCol w="1018836">
                  <a:extLst>
                    <a:ext uri="{9D8B030D-6E8A-4147-A177-3AD203B41FA5}">
                      <a16:colId xmlns:a16="http://schemas.microsoft.com/office/drawing/2014/main" val="1223914688"/>
                    </a:ext>
                  </a:extLst>
                </a:gridCol>
              </a:tblGrid>
              <a:tr h="702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Componente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Precio unitario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78081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ESP32-WROOM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3.57€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3.57€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25866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u="sng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Motor servo</a:t>
                      </a:r>
                      <a:endParaRPr lang="es-ES" sz="1600" b="1" u="sng" kern="12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u="none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u="none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0.73€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u="none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1.46€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6323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Powerbank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1.29€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1.29€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563252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Chasis (3D)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76965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Rueda (3D)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1.48€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2.96€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18427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87164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12.00€</a:t>
                      </a:r>
                      <a:endParaRPr lang="es-ES" sz="16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97377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26237F75-B26B-FE95-78F9-D78C636D0ED5}"/>
              </a:ext>
            </a:extLst>
          </p:cNvPr>
          <p:cNvSpPr txBox="1"/>
          <p:nvPr/>
        </p:nvSpPr>
        <p:spPr>
          <a:xfrm>
            <a:off x="1066800" y="1521348"/>
            <a:ext cx="5238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Robot con motores DC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2544D04-431E-A816-0D0C-C0C6996C60A1}"/>
              </a:ext>
            </a:extLst>
          </p:cNvPr>
          <p:cNvSpPr txBox="1"/>
          <p:nvPr/>
        </p:nvSpPr>
        <p:spPr>
          <a:xfrm>
            <a:off x="6610350" y="1542163"/>
            <a:ext cx="5238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Robot con motores Servo</a:t>
            </a:r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2401A38F-132B-5FBD-242D-DFC497022853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79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Líneas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 fontScale="92500" lnSpcReduction="2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lvl="1">
              <a:lnSpc>
                <a:spcPct val="150000"/>
              </a:lnSpc>
            </a:pP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Aumentar la precisión del robot</a:t>
            </a:r>
          </a:p>
          <a:p>
            <a:pPr lvl="1">
              <a:lnSpc>
                <a:spcPct val="150000"/>
              </a:lnSpc>
            </a:pP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Algoritmo de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Finding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 para evitar obstáculos</a:t>
            </a:r>
          </a:p>
          <a:p>
            <a:pPr lvl="1">
              <a:lnSpc>
                <a:spcPct val="150000"/>
              </a:lnSpc>
            </a:pP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Mapeado dinámico del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rea</a:t>
            </a:r>
          </a:p>
          <a:p>
            <a:pPr lvl="1">
              <a:lnSpc>
                <a:spcPct val="150000"/>
              </a:lnSpc>
            </a:pP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Simulador en Unity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Minimizar el tamaño del robot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Utilizar drones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Mejorar el consumo del robot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Explorar otras formas de alimentación (energía solar, …)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Pasar a una arquitectura jerárquica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896B2761-1065-3D14-058F-6A0E60E68A45}"/>
              </a:ext>
            </a:extLst>
          </p:cNvPr>
          <p:cNvSpPr/>
          <p:nvPr/>
        </p:nvSpPr>
        <p:spPr>
          <a:xfrm>
            <a:off x="0" y="6731000"/>
            <a:ext cx="11321143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73C5D552-3288-350C-7D7C-E9EA7D6CE21B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20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Proyecto muy versátil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Muchas utilidades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Equipos de rescate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Trabajos en zonas desfavorables (mar, sitios estrechos, …)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Traslado de objetos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Objetivos cumplidos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Mejorable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Alto potencial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F5057C95-5E16-619C-5491-23157DB69503}"/>
              </a:ext>
            </a:extLst>
          </p:cNvPr>
          <p:cNvSpPr/>
          <p:nvPr/>
        </p:nvSpPr>
        <p:spPr>
          <a:xfrm>
            <a:off x="0" y="6731000"/>
            <a:ext cx="11756572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87F13C-9551-64D8-5232-E22C9009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3" y="1835405"/>
            <a:ext cx="613749" cy="4603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6FCC88-C37D-F28B-52BB-A777D0D9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051" y="1906493"/>
            <a:ext cx="613749" cy="4603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A570A8-DE18-00CD-78D2-69D59345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01" y="2688200"/>
            <a:ext cx="613749" cy="4603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D88D12C-E9C7-DE5F-ED03-2EB502CE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95" y="1698337"/>
            <a:ext cx="613749" cy="4603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AE648E1-01AA-4240-9D1A-AAF24DDD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113" y="2121787"/>
            <a:ext cx="613749" cy="4603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F561C6A-8AA1-79C9-1A2A-DA017FE5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752" y="2582099"/>
            <a:ext cx="613749" cy="4603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5D700D-8074-C7E6-89D7-4659838A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21754">
            <a:off x="8318598" y="2301608"/>
            <a:ext cx="334046" cy="33404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C489DD6-3256-3CD0-5806-465F0828F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90537">
            <a:off x="7959946" y="2231895"/>
            <a:ext cx="334046" cy="33404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54EEA5C-D192-2210-0BBD-7A716436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61611">
            <a:off x="7388794" y="2408963"/>
            <a:ext cx="334046" cy="33404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48246D-E218-8596-1729-16A82242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17284">
            <a:off x="7082083" y="2697563"/>
            <a:ext cx="334046" cy="33404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3B5671E-B09D-CC6C-CBE9-BA079E1D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55775">
            <a:off x="6055504" y="1942114"/>
            <a:ext cx="334046" cy="33404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87DA70F-D3F7-62CB-A003-339A3ED2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11448">
            <a:off x="5978826" y="2283052"/>
            <a:ext cx="334046" cy="33404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1E506F2-54BE-549A-AC60-9F31F889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18181">
            <a:off x="5445409" y="2088068"/>
            <a:ext cx="334046" cy="33404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3408B34-C3DC-DC04-F51B-F5D0FA9B2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0997">
            <a:off x="6765385" y="2098923"/>
            <a:ext cx="334046" cy="33404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B78C690-BDBC-8BEF-363B-C364FDD1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29313">
            <a:off x="8048996" y="5319870"/>
            <a:ext cx="334046" cy="33404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EC66CE3-4F29-EA68-C91E-04AE77C6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8265916" y="5445940"/>
            <a:ext cx="613749" cy="46031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04D79E9-B7D5-7414-D97F-1CB302D5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7046157" y="4268658"/>
            <a:ext cx="613749" cy="46031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95A0FD0-1C2B-B5AA-B8EA-EFAA410D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8142935" y="4339746"/>
            <a:ext cx="613749" cy="46031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CFAD58A-D390-6170-26BB-65F47598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7386185" y="5121453"/>
            <a:ext cx="613749" cy="46031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DE4A367-BB66-CB89-779D-D11CDF8F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5897585" y="5434544"/>
            <a:ext cx="613749" cy="46031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928ED60-E498-3C0A-B619-FBEEF038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5425279" y="4131590"/>
            <a:ext cx="613749" cy="46031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792E5F3-805A-FC33-A5C9-AC71750E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6215997" y="4555040"/>
            <a:ext cx="613749" cy="46031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7882538-9AEA-52DA-9FCE-0A348A807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5207636" y="5015352"/>
            <a:ext cx="613749" cy="46031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BB2364C-FD69-DEE8-88FF-29776A70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54300">
            <a:off x="8344482" y="4734861"/>
            <a:ext cx="334046" cy="33404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2E60362-D887-84FB-1866-86959BA1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3083">
            <a:off x="7985830" y="4665148"/>
            <a:ext cx="334046" cy="33404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A0271DD-4933-C72E-6DE7-9E2D4681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94157">
            <a:off x="7414678" y="4842216"/>
            <a:ext cx="334046" cy="334046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59911F00-3E3D-85DF-F866-F6FB88AA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49830">
            <a:off x="7107967" y="5130816"/>
            <a:ext cx="334046" cy="334046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B848BAB-CBF3-EC63-76D7-5DCF8CEA8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88321">
            <a:off x="6081388" y="4375367"/>
            <a:ext cx="334046" cy="33404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698CED79-08AA-5413-2F3B-AB0CC8DE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43994">
            <a:off x="6004710" y="4716305"/>
            <a:ext cx="334046" cy="33404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9B2A5C6-76F6-5004-E376-6A99B8AC1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50727">
            <a:off x="5471293" y="4521321"/>
            <a:ext cx="334046" cy="33404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F1C331B-F655-6D6B-0593-DDAC0C01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3543">
            <a:off x="6791269" y="4532176"/>
            <a:ext cx="334046" cy="33404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8E93E16-BD1F-C323-DE0E-9827708D1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520831">
            <a:off x="5709690" y="5188623"/>
            <a:ext cx="334046" cy="33404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A237A626-D7FA-4017-239A-362749A7B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9809" y="1835405"/>
            <a:ext cx="3525699" cy="3525699"/>
          </a:xfrm>
          <a:prstGeom prst="rect">
            <a:avLst/>
          </a:prstGeom>
        </p:spPr>
      </p:pic>
      <p:sp>
        <p:nvSpPr>
          <p:cNvPr id="45" name="Marcador de número de diapositiva 7">
            <a:extLst>
              <a:ext uri="{FF2B5EF4-FFF2-40B4-BE49-F238E27FC236}">
                <a16:creationId xmlns:a16="http://schemas.microsoft.com/office/drawing/2014/main" id="{3A525BB6-A9C7-849F-C313-32ADD4C701F7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5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A8D4C-92E2-2995-2E39-82F33BF04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3"/>
            <a:ext cx="8361229" cy="2167825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mini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swarm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01E6CF-5C95-6A3E-3454-6A86C5D0C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Grado en Ingeniería Informática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Trabajo Fin de Grado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21C5037-EA9F-7971-3A2A-96C6D192580E}"/>
              </a:ext>
            </a:extLst>
          </p:cNvPr>
          <p:cNvSpPr txBox="1">
            <a:spLocks/>
          </p:cNvSpPr>
          <p:nvPr/>
        </p:nvSpPr>
        <p:spPr>
          <a:xfrm>
            <a:off x="754504" y="5246557"/>
            <a:ext cx="6831673" cy="16114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Autor: Luis José Llamas Pérez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Director: Asier Ruperto Marzo Pérez</a:t>
            </a:r>
          </a:p>
          <a:p>
            <a:pPr algn="l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Co-Director: Josu Irisarri Erviti</a:t>
            </a:r>
          </a:p>
          <a:p>
            <a:pPr algn="l"/>
            <a:endParaRPr lang="es-E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0785259-F44D-4873-EB65-7CE61F4E1D69}"/>
              </a:ext>
            </a:extLst>
          </p:cNvPr>
          <p:cNvSpPr txBox="1">
            <a:spLocks/>
          </p:cNvSpPr>
          <p:nvPr/>
        </p:nvSpPr>
        <p:spPr>
          <a:xfrm>
            <a:off x="5360328" y="5771763"/>
            <a:ext cx="6077168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algn="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Pamplona</a:t>
            </a:r>
            <a:r>
              <a:rPr lang="es-ES" dirty="0"/>
              <a:t>, 19/01/2023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F697F8-0325-4F79-E9AD-1C68B16D38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357" y="236063"/>
            <a:ext cx="1489710" cy="791845"/>
          </a:xfrm>
          <a:prstGeom prst="rect">
            <a:avLst/>
          </a:prstGeom>
          <a:noFill/>
        </p:spPr>
      </p:pic>
      <p:sp>
        <p:nvSpPr>
          <p:cNvPr id="7" name="PB">
            <a:extLst>
              <a:ext uri="{FF2B5EF4-FFF2-40B4-BE49-F238E27FC236}">
                <a16:creationId xmlns:a16="http://schemas.microsoft.com/office/drawing/2014/main" id="{579BB482-210D-9DAC-E3DF-49C6650712E2}"/>
              </a:ext>
            </a:extLst>
          </p:cNvPr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número de diapositiva 7">
            <a:extLst>
              <a:ext uri="{FF2B5EF4-FFF2-40B4-BE49-F238E27FC236}">
                <a16:creationId xmlns:a16="http://schemas.microsoft.com/office/drawing/2014/main" id="{CC3A6EC9-6C20-0887-7CD2-18C98AA3411D}"/>
              </a:ext>
            </a:extLst>
          </p:cNvPr>
          <p:cNvSpPr txBox="1">
            <a:spLocks/>
          </p:cNvSpPr>
          <p:nvPr/>
        </p:nvSpPr>
        <p:spPr>
          <a:xfrm>
            <a:off x="0" y="33756"/>
            <a:ext cx="42593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Marcador de número de diapositiva 7">
            <a:extLst>
              <a:ext uri="{FF2B5EF4-FFF2-40B4-BE49-F238E27FC236}">
                <a16:creationId xmlns:a16="http://schemas.microsoft.com/office/drawing/2014/main" id="{DAB69F50-19B6-D02F-B651-0B69B57D33D4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¿Qué tipos de implementación hay?</a:t>
            </a:r>
            <a:b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AC7EDB65-C2A8-4720-983F-11A0B5A594CF}"/>
              </a:ext>
            </a:extLst>
          </p:cNvPr>
          <p:cNvSpPr/>
          <p:nvPr/>
        </p:nvSpPr>
        <p:spPr>
          <a:xfrm>
            <a:off x="0" y="6731000"/>
            <a:ext cx="1306286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Marcador de contenido 6">
            <a:extLst>
              <a:ext uri="{FF2B5EF4-FFF2-40B4-BE49-F238E27FC236}">
                <a16:creationId xmlns:a16="http://schemas.microsoft.com/office/drawing/2014/main" id="{FCDBD1E2-BD5B-AC02-A351-F32FA80E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83" y="2413477"/>
            <a:ext cx="831392" cy="8313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7134ED-3534-DB44-9E28-6474EC07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595" y="2077560"/>
            <a:ext cx="1108522" cy="8313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B01A1C-F7CB-D59C-8BD7-24600C603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23" y="2928258"/>
            <a:ext cx="1108522" cy="83139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E3604B3-F1F0-B412-0BF1-7884FE4D9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28175">
            <a:off x="4292958" y="2216756"/>
            <a:ext cx="603336" cy="6033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FAC3816-E080-5801-8113-3653634E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53354">
            <a:off x="4237371" y="2943202"/>
            <a:ext cx="603336" cy="603336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243651A-F314-C86B-050A-7F2AAC3BD16D}"/>
              </a:ext>
            </a:extLst>
          </p:cNvPr>
          <p:cNvSpPr/>
          <p:nvPr/>
        </p:nvSpPr>
        <p:spPr>
          <a:xfrm>
            <a:off x="6612339" y="4495799"/>
            <a:ext cx="4558276" cy="2015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372234D-36E4-BED3-9146-E6F09383FE20}"/>
              </a:ext>
            </a:extLst>
          </p:cNvPr>
          <p:cNvSpPr/>
          <p:nvPr/>
        </p:nvSpPr>
        <p:spPr>
          <a:xfrm>
            <a:off x="6612339" y="1935155"/>
            <a:ext cx="4558276" cy="19285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7DBB159-9D1C-BFF0-CF7C-0A918312CC05}"/>
              </a:ext>
            </a:extLst>
          </p:cNvPr>
          <p:cNvSpPr txBox="1"/>
          <p:nvPr/>
        </p:nvSpPr>
        <p:spPr>
          <a:xfrm>
            <a:off x="6612339" y="1528997"/>
            <a:ext cx="455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Jerárquica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3771CD5-0AD4-7B1C-1225-DB41375A5FD7}"/>
              </a:ext>
            </a:extLst>
          </p:cNvPr>
          <p:cNvSpPr/>
          <p:nvPr/>
        </p:nvSpPr>
        <p:spPr>
          <a:xfrm>
            <a:off x="1690124" y="1929107"/>
            <a:ext cx="4558276" cy="19285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9373C95-7E54-B43E-17AE-C7DF612634E6}"/>
              </a:ext>
            </a:extLst>
          </p:cNvPr>
          <p:cNvSpPr txBox="1"/>
          <p:nvPr/>
        </p:nvSpPr>
        <p:spPr>
          <a:xfrm>
            <a:off x="1613924" y="1528997"/>
            <a:ext cx="455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Centralizada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E6ED860-D604-5E71-A8D4-05F9ECDCF40C}"/>
              </a:ext>
            </a:extLst>
          </p:cNvPr>
          <p:cNvSpPr/>
          <p:nvPr/>
        </p:nvSpPr>
        <p:spPr>
          <a:xfrm>
            <a:off x="6612339" y="4493066"/>
            <a:ext cx="4558276" cy="2015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FAE41A4-1ACF-1A7F-0E7F-5541C78CA864}"/>
              </a:ext>
            </a:extLst>
          </p:cNvPr>
          <p:cNvSpPr txBox="1"/>
          <p:nvPr/>
        </p:nvSpPr>
        <p:spPr>
          <a:xfrm>
            <a:off x="1613924" y="4129349"/>
            <a:ext cx="455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Descentralizada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BE3F7AF-7D76-DAF8-1D6F-C709FCBA91B4}"/>
              </a:ext>
            </a:extLst>
          </p:cNvPr>
          <p:cNvSpPr/>
          <p:nvPr/>
        </p:nvSpPr>
        <p:spPr>
          <a:xfrm>
            <a:off x="1690124" y="4493066"/>
            <a:ext cx="4558276" cy="2015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29FC40-F384-01E4-B72A-F6A28AC8F203}"/>
              </a:ext>
            </a:extLst>
          </p:cNvPr>
          <p:cNvSpPr txBox="1"/>
          <p:nvPr/>
        </p:nvSpPr>
        <p:spPr>
          <a:xfrm>
            <a:off x="6764739" y="4129349"/>
            <a:ext cx="455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Híbrida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208101C4-A146-E675-609B-9B39AE606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72078" y="2566250"/>
            <a:ext cx="603336" cy="60333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AFECF11-5FEA-C345-656B-A216E26F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23" y="2071110"/>
            <a:ext cx="1108522" cy="83139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6A150352-5CE1-9629-E7EA-0E394C934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51" y="2921808"/>
            <a:ext cx="1108522" cy="831392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433EF092-BCAE-9985-9A7D-1070406E5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28175">
            <a:off x="4292956" y="2216754"/>
            <a:ext cx="603336" cy="60333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0327DA76-6C1D-6A08-9A1F-9418EB182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53354">
            <a:off x="4237369" y="2943200"/>
            <a:ext cx="603336" cy="603336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45371E4-CD68-99D1-CB2F-AE9966C2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21" y="2071108"/>
            <a:ext cx="1108522" cy="831392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C8AD02A0-0789-09FF-476B-B22739B4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49" y="2921806"/>
            <a:ext cx="1108522" cy="831392"/>
          </a:xfrm>
          <a:prstGeom prst="rect">
            <a:avLst/>
          </a:prstGeom>
        </p:spPr>
      </p:pic>
      <p:pic>
        <p:nvPicPr>
          <p:cNvPr id="43" name="Marcador de contenido 6">
            <a:extLst>
              <a:ext uri="{FF2B5EF4-FFF2-40B4-BE49-F238E27FC236}">
                <a16:creationId xmlns:a16="http://schemas.microsoft.com/office/drawing/2014/main" id="{30EE8AA1-2B6D-E9C9-6F4B-F61D8C97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89" y="2379869"/>
            <a:ext cx="1003773" cy="100377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45B24FB-A770-F997-2D1F-6B2394D1E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71469" y="2571322"/>
            <a:ext cx="476448" cy="476448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AA17CC3-A069-D8DA-B518-47945DE27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28175">
            <a:off x="10026695" y="2054330"/>
            <a:ext cx="334046" cy="33404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59E2E853-FDA2-9A67-4C92-E2614244E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53354">
            <a:off x="10003419" y="2463655"/>
            <a:ext cx="334046" cy="3340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10900248-D261-F0B3-AB56-D9469636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280" y="1978848"/>
            <a:ext cx="613749" cy="460312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F1E76E2-3D79-F0B5-F975-BC860F976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279" y="2409436"/>
            <a:ext cx="613749" cy="460312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5BD19B2D-DF29-0D50-4A3E-4924DD9F6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28175">
            <a:off x="10037605" y="3028536"/>
            <a:ext cx="334046" cy="334046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0EC80208-F8F2-4D1F-EE81-748517DA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53354">
            <a:off x="10014329" y="3437861"/>
            <a:ext cx="334046" cy="334046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880AC99-58E8-3D44-E492-A24A6BF59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190" y="2953054"/>
            <a:ext cx="613749" cy="460312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40CFA991-D696-42D6-1BD6-173AC68B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189" y="3383642"/>
            <a:ext cx="613749" cy="460312"/>
          </a:xfrm>
          <a:prstGeom prst="rect">
            <a:avLst/>
          </a:prstGeom>
        </p:spPr>
      </p:pic>
      <p:pic>
        <p:nvPicPr>
          <p:cNvPr id="53" name="Marcador de contenido 6">
            <a:extLst>
              <a:ext uri="{FF2B5EF4-FFF2-40B4-BE49-F238E27FC236}">
                <a16:creationId xmlns:a16="http://schemas.microsoft.com/office/drawing/2014/main" id="{C2F787BB-6527-8A2B-AC95-76F17073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164" y="2081102"/>
            <a:ext cx="760464" cy="76046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3163C624-055F-DF98-0FBC-52D073CD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07575" y="2129104"/>
            <a:ext cx="551865" cy="551865"/>
          </a:xfrm>
          <a:prstGeom prst="rect">
            <a:avLst/>
          </a:prstGeom>
        </p:spPr>
      </p:pic>
      <p:pic>
        <p:nvPicPr>
          <p:cNvPr id="55" name="Marcador de contenido 6">
            <a:extLst>
              <a:ext uri="{FF2B5EF4-FFF2-40B4-BE49-F238E27FC236}">
                <a16:creationId xmlns:a16="http://schemas.microsoft.com/office/drawing/2014/main" id="{34B8CDBA-870F-7D40-E479-D593E28F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164" y="2987287"/>
            <a:ext cx="760464" cy="760464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72254A81-B9B2-BE80-27A5-8C6F57360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07575" y="3035289"/>
            <a:ext cx="551865" cy="551865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5AC70F9-3975-FAFA-B7A5-59C28BBED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021665">
            <a:off x="8321325" y="2245528"/>
            <a:ext cx="476448" cy="476448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038B271A-503D-CEA2-1061-B638E5750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484058">
            <a:off x="8351442" y="3092257"/>
            <a:ext cx="476448" cy="476448"/>
          </a:xfrm>
          <a:prstGeom prst="rect">
            <a:avLst/>
          </a:prstGeom>
        </p:spPr>
      </p:pic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9F100574-C659-F4A0-6E62-878BBDD6569E}"/>
              </a:ext>
            </a:extLst>
          </p:cNvPr>
          <p:cNvCxnSpPr/>
          <p:nvPr/>
        </p:nvCxnSpPr>
        <p:spPr>
          <a:xfrm flipH="1">
            <a:off x="8324143" y="2890058"/>
            <a:ext cx="251872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n 60">
            <a:extLst>
              <a:ext uri="{FF2B5EF4-FFF2-40B4-BE49-F238E27FC236}">
                <a16:creationId xmlns:a16="http://schemas.microsoft.com/office/drawing/2014/main" id="{FB06CAA5-DCB8-D26E-2960-FF6A2DBE7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279" y="1978848"/>
            <a:ext cx="613749" cy="460312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5F4CC398-E947-59F1-A270-2EC6E935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278" y="2409436"/>
            <a:ext cx="613749" cy="460312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6D5467D-C7A1-07C2-A67C-7832204C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189" y="2953054"/>
            <a:ext cx="613749" cy="460312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2B0FA494-0BFB-7BAB-7922-5E8C0E7C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96767">
            <a:off x="4839643" y="5827370"/>
            <a:ext cx="334046" cy="334046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22ACCEA8-AF5D-FABB-8219-19D50970E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563" y="5953440"/>
            <a:ext cx="613749" cy="460312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5F9391F9-2142-9236-F6AB-BD873019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04" y="4776158"/>
            <a:ext cx="613749" cy="460312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2D6ADFCE-5FA9-3030-E595-66F66A77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582" y="4847246"/>
            <a:ext cx="613749" cy="460312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E684DA65-3C16-960F-DCC6-088455130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32" y="5628953"/>
            <a:ext cx="613749" cy="46031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B1FEABEF-8208-BEB5-53E7-BC1C9AD0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232" y="5942044"/>
            <a:ext cx="613749" cy="460312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91468677-381F-2161-24D3-1ADBB320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926" y="4639090"/>
            <a:ext cx="613749" cy="460312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0BD55AEC-D2D0-B0AF-DC56-CAB7CACB8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644" y="5062540"/>
            <a:ext cx="613749" cy="460312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BC33DE35-BDB5-752A-DC29-949B2ADA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83" y="5522852"/>
            <a:ext cx="613749" cy="460312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6D743FF7-36E8-4E23-33AB-B5F83A220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521754">
            <a:off x="5135129" y="5242361"/>
            <a:ext cx="334046" cy="334046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AFD9A74F-3018-28AE-F52A-BB6745F8C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790537">
            <a:off x="4776477" y="5172648"/>
            <a:ext cx="334046" cy="334046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7F7EA020-144F-80E3-6C46-7E58A31D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61611">
            <a:off x="4205325" y="5349716"/>
            <a:ext cx="334046" cy="334046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382B6CCC-BB21-1D6D-8285-BD8034DE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17284">
            <a:off x="3898614" y="5638316"/>
            <a:ext cx="334046" cy="334046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920A07DE-9F42-0E3D-5669-9FDD97728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55775">
            <a:off x="2872035" y="4882867"/>
            <a:ext cx="334046" cy="334046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99F67702-AAB3-1741-A6E9-0D97F92CA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111448">
            <a:off x="2795357" y="5223805"/>
            <a:ext cx="334046" cy="334046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8BE1E903-ADB5-6BAE-B38C-B19FE141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518181">
            <a:off x="2261940" y="5028821"/>
            <a:ext cx="334046" cy="334046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55384FF5-4D50-0E42-3989-41C7F21E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70997">
            <a:off x="3581916" y="5039676"/>
            <a:ext cx="334046" cy="334046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5C7ED2EF-1DA2-340A-9F4F-B1834A959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888285">
            <a:off x="2500337" y="5696123"/>
            <a:ext cx="334046" cy="334046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E93BD1AB-E302-6C57-BEA5-A8C8679BD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96767">
            <a:off x="10196339" y="5678160"/>
            <a:ext cx="334046" cy="334046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03E98246-CE2C-4615-C543-5CEE7685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259" y="5804230"/>
            <a:ext cx="613749" cy="460312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79AF7FBC-D30F-1BD4-226B-D5A8A340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278" y="4698036"/>
            <a:ext cx="613749" cy="460312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4639916C-9A6F-9410-2734-7CF98959E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528" y="5479743"/>
            <a:ext cx="613749" cy="460312"/>
          </a:xfrm>
          <a:prstGeom prst="rect">
            <a:avLst/>
          </a:prstGeom>
        </p:spPr>
      </p:pic>
      <p:pic>
        <p:nvPicPr>
          <p:cNvPr id="86" name="Imagen 85">
            <a:extLst>
              <a:ext uri="{FF2B5EF4-FFF2-40B4-BE49-F238E27FC236}">
                <a16:creationId xmlns:a16="http://schemas.microsoft.com/office/drawing/2014/main" id="{EF913D0E-9444-9A05-6F3E-3F55689BA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521754">
            <a:off x="10491825" y="5093151"/>
            <a:ext cx="334046" cy="334046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3039B4CA-FB30-525E-9645-C71F2309B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790537">
            <a:off x="10133173" y="5023438"/>
            <a:ext cx="334046" cy="334046"/>
          </a:xfrm>
          <a:prstGeom prst="rect">
            <a:avLst/>
          </a:prstGeom>
        </p:spPr>
      </p:pic>
      <p:pic>
        <p:nvPicPr>
          <p:cNvPr id="89" name="Marcador de contenido 6">
            <a:extLst>
              <a:ext uri="{FF2B5EF4-FFF2-40B4-BE49-F238E27FC236}">
                <a16:creationId xmlns:a16="http://schemas.microsoft.com/office/drawing/2014/main" id="{900E917D-3116-D0D4-AC85-3EBD2790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61" y="5030613"/>
            <a:ext cx="1003773" cy="1003773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452A32AB-1E8E-5929-B1CC-63400C552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71966" y="5201931"/>
            <a:ext cx="476448" cy="476448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F715AFE1-5AFE-F684-10C6-FC160339F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460563">
            <a:off x="9227133" y="5408012"/>
            <a:ext cx="334046" cy="334046"/>
          </a:xfrm>
          <a:prstGeom prst="rect">
            <a:avLst/>
          </a:prstGeom>
        </p:spPr>
      </p:pic>
      <p:sp>
        <p:nvSpPr>
          <p:cNvPr id="4" name="Marcador de número de diapositiva 7">
            <a:extLst>
              <a:ext uri="{FF2B5EF4-FFF2-40B4-BE49-F238E27FC236}">
                <a16:creationId xmlns:a16="http://schemas.microsoft.com/office/drawing/2014/main" id="{524A15DF-3F7B-B780-0F74-0B8A01DD7B68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9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09814F-01C6-0E2C-B150-467ED08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851" y="1242511"/>
            <a:ext cx="4443984" cy="823912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¿Qué ventajas ofrece?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7F2F5C-622E-C799-FCFD-C17D4B579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0275" y="2377269"/>
            <a:ext cx="4443984" cy="3946106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Diseño escalable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Flexibilidad</a:t>
            </a:r>
          </a:p>
          <a:p>
            <a:pPr marL="0" indent="0">
              <a:buNone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Redundancia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Cubrir grandes áreas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2966FB-C02A-0363-31A5-B11519C8E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242511"/>
            <a:ext cx="4443984" cy="823912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¿Qué problemas tiene?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EC910F7-1D40-0848-9A4F-02AE251B8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2377269"/>
            <a:ext cx="4443984" cy="3946106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Difícil de implementar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Muchas variables</a:t>
            </a:r>
          </a:p>
          <a:p>
            <a:pPr marL="0" indent="0">
              <a:buNone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Coste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Difícil de replicar</a:t>
            </a:r>
          </a:p>
          <a:p>
            <a:pPr marL="0" indent="0">
              <a:buNone/>
            </a:pPr>
            <a:endParaRPr lang="es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87409B-6EA1-D7EA-8B27-1FCE90D46963}"/>
              </a:ext>
            </a:extLst>
          </p:cNvPr>
          <p:cNvSpPr txBox="1"/>
          <p:nvPr/>
        </p:nvSpPr>
        <p:spPr>
          <a:xfrm>
            <a:off x="1429851" y="534625"/>
            <a:ext cx="9068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La inteligencia colectiva…</a:t>
            </a:r>
          </a:p>
        </p:txBody>
      </p:sp>
      <p:sp>
        <p:nvSpPr>
          <p:cNvPr id="13" name="PB">
            <a:extLst>
              <a:ext uri="{FF2B5EF4-FFF2-40B4-BE49-F238E27FC236}">
                <a16:creationId xmlns:a16="http://schemas.microsoft.com/office/drawing/2014/main" id="{E444F3F5-F832-7AE2-0075-A254169C422C}"/>
              </a:ext>
            </a:extLst>
          </p:cNvPr>
          <p:cNvSpPr/>
          <p:nvPr/>
        </p:nvSpPr>
        <p:spPr>
          <a:xfrm>
            <a:off x="0" y="6731000"/>
            <a:ext cx="1741714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483C8A6B-A22C-EECC-8B43-595FF6EF6D13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8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2966FB-C02A-0363-31A5-B11519C8E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29851" y="1242511"/>
            <a:ext cx="4443984" cy="823912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¿Qué problemas tiene?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EC910F7-1D40-0848-9A4F-02AE251B8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429851" y="2377269"/>
            <a:ext cx="4443984" cy="3946106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Difícil de implementar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Muchas variables</a:t>
            </a:r>
          </a:p>
          <a:p>
            <a:pPr marL="0" indent="0">
              <a:buNone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Coste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Difícil de replicar</a:t>
            </a:r>
          </a:p>
          <a:p>
            <a:pPr marL="0" indent="0">
              <a:buNone/>
            </a:pPr>
            <a:endParaRPr lang="es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87409B-6EA1-D7EA-8B27-1FCE90D46963}"/>
              </a:ext>
            </a:extLst>
          </p:cNvPr>
          <p:cNvSpPr txBox="1"/>
          <p:nvPr/>
        </p:nvSpPr>
        <p:spPr>
          <a:xfrm>
            <a:off x="1429851" y="534625"/>
            <a:ext cx="9068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¿Cómo podemos solucionarlo?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CBD6B596-7835-C3C4-00B5-FB26AD2106C3}"/>
              </a:ext>
            </a:extLst>
          </p:cNvPr>
          <p:cNvSpPr txBox="1">
            <a:spLocks/>
          </p:cNvSpPr>
          <p:nvPr/>
        </p:nvSpPr>
        <p:spPr>
          <a:xfrm>
            <a:off x="6318167" y="1265822"/>
            <a:ext cx="302903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</a:p>
        </p:txBody>
      </p:sp>
      <p:sp>
        <p:nvSpPr>
          <p:cNvPr id="15" name="Marcador de contenido 5">
            <a:extLst>
              <a:ext uri="{FF2B5EF4-FFF2-40B4-BE49-F238E27FC236}">
                <a16:creationId xmlns:a16="http://schemas.microsoft.com/office/drawing/2014/main" id="{4258364E-3A2F-F2C0-E003-2885BD51D4A6}"/>
              </a:ext>
            </a:extLst>
          </p:cNvPr>
          <p:cNvSpPr txBox="1">
            <a:spLocks/>
          </p:cNvSpPr>
          <p:nvPr/>
        </p:nvSpPr>
        <p:spPr>
          <a:xfrm>
            <a:off x="6318167" y="2377269"/>
            <a:ext cx="5281166" cy="394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Software escalable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Enfocar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Componentes de bajo coste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Hardware/Software accesible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sp>
        <p:nvSpPr>
          <p:cNvPr id="16" name="PB">
            <a:extLst>
              <a:ext uri="{FF2B5EF4-FFF2-40B4-BE49-F238E27FC236}">
                <a16:creationId xmlns:a16="http://schemas.microsoft.com/office/drawing/2014/main" id="{3746192C-17C4-A49F-C537-9DD69B20853D}"/>
              </a:ext>
            </a:extLst>
          </p:cNvPr>
          <p:cNvSpPr/>
          <p:nvPr/>
        </p:nvSpPr>
        <p:spPr>
          <a:xfrm>
            <a:off x="0" y="6731000"/>
            <a:ext cx="2177143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7">
            <a:extLst>
              <a:ext uri="{FF2B5EF4-FFF2-40B4-BE49-F238E27FC236}">
                <a16:creationId xmlns:a16="http://schemas.microsoft.com/office/drawing/2014/main" id="{753A5F92-318A-134B-7B35-C34768922659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8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5640738" cy="500154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aterial accesible.</a:t>
            </a:r>
          </a:p>
          <a:p>
            <a:pPr>
              <a:lnSpc>
                <a:spcPct val="20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ampliable y modificable.</a:t>
            </a:r>
          </a:p>
          <a:p>
            <a:pPr>
              <a:lnSpc>
                <a:spcPct val="200000"/>
              </a:lnSpc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 de S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istema centralizado.</a:t>
            </a:r>
          </a:p>
          <a:p>
            <a:pPr>
              <a:lnSpc>
                <a:spcPct val="200000"/>
              </a:lnSpc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istema comunicación Wifi UDP.</a:t>
            </a:r>
          </a:p>
          <a:p>
            <a:pPr>
              <a:lnSpc>
                <a:spcPct val="20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Crear dos robots con distintos componentes.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 movimiento de los robots.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9" name="Marcador de contenido 6">
            <a:extLst>
              <a:ext uri="{FF2B5EF4-FFF2-40B4-BE49-F238E27FC236}">
                <a16:creationId xmlns:a16="http://schemas.microsoft.com/office/drawing/2014/main" id="{FB46D0CA-F1B9-95C7-8764-C96891D2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915" y="2953303"/>
            <a:ext cx="831392" cy="8313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D20297-632A-5F28-7FB7-C4331864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253" y="4139002"/>
            <a:ext cx="793279" cy="8313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F56283A-A37F-8709-639F-9C2D96600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171" y="1770384"/>
            <a:ext cx="831392" cy="8313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9090F36-A9FA-43D1-B97D-C57B10E6B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135" y="2318236"/>
            <a:ext cx="1108522" cy="8313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FB551E5-713D-721D-0B0D-696145F61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191" y="3816658"/>
            <a:ext cx="1108522" cy="831392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77A843E-56D7-BD10-5369-61B0DA4C566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983307" y="2186080"/>
            <a:ext cx="633864" cy="11829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48E46789-2107-D8A0-F14E-986B85964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729696">
            <a:off x="7840902" y="3499144"/>
            <a:ext cx="603336" cy="60333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595F72C-9C82-574E-C37F-A2035AD9D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28175">
            <a:off x="9967446" y="3923293"/>
            <a:ext cx="603336" cy="6033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2377AD7-5FD6-4969-BF5E-9845CB603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137972">
            <a:off x="9928347" y="2869754"/>
            <a:ext cx="603336" cy="603336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DDD209F-0422-2544-CF83-264621679F98}"/>
              </a:ext>
            </a:extLst>
          </p:cNvPr>
          <p:cNvSpPr/>
          <p:nvPr/>
        </p:nvSpPr>
        <p:spPr>
          <a:xfrm>
            <a:off x="9652652" y="2003194"/>
            <a:ext cx="2031638" cy="2824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PB">
            <a:extLst>
              <a:ext uri="{FF2B5EF4-FFF2-40B4-BE49-F238E27FC236}">
                <a16:creationId xmlns:a16="http://schemas.microsoft.com/office/drawing/2014/main" id="{8441037E-CF61-B860-B82E-C75468A49192}"/>
              </a:ext>
            </a:extLst>
          </p:cNvPr>
          <p:cNvSpPr/>
          <p:nvPr/>
        </p:nvSpPr>
        <p:spPr>
          <a:xfrm>
            <a:off x="0" y="6731000"/>
            <a:ext cx="2612571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B40ECC99-5ADD-AC5D-B38A-F4BBACC9A236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2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4876800" cy="5001549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TDD (Desarrollo guiado por pruebas)</a:t>
            </a:r>
          </a:p>
          <a:p>
            <a:pPr>
              <a:lnSpc>
                <a:spcPct val="2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Inyección de dependencias</a:t>
            </a:r>
          </a:p>
          <a:p>
            <a:pPr>
              <a:lnSpc>
                <a:spcPct val="2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</a:p>
          <a:p>
            <a:pPr>
              <a:lnSpc>
                <a:spcPct val="2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Multihilo</a:t>
            </a:r>
          </a:p>
          <a:p>
            <a:pPr>
              <a:lnSpc>
                <a:spcPct val="2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Simulador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38627AE-5B65-F2DA-4676-46B9E66C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31" y="2857499"/>
            <a:ext cx="975362" cy="9771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F89CE7-9241-EB4D-CCF5-6B210D5A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918" y="2700508"/>
            <a:ext cx="1047996" cy="129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 request : c-plus-plus · Issue #14021 · FortAwesome/Font-Awesome ·  GitHub">
            <a:extLst>
              <a:ext uri="{FF2B5EF4-FFF2-40B4-BE49-F238E27FC236}">
                <a16:creationId xmlns:a16="http://schemas.microsoft.com/office/drawing/2014/main" id="{83733644-7D31-DD95-C254-9680D751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31" y="4387565"/>
            <a:ext cx="975362" cy="109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duino | makinando">
            <a:extLst>
              <a:ext uri="{FF2B5EF4-FFF2-40B4-BE49-F238E27FC236}">
                <a16:creationId xmlns:a16="http://schemas.microsoft.com/office/drawing/2014/main" id="{5C0F878E-1ED1-E5B2-6285-02BD05FC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33" y="4368800"/>
            <a:ext cx="1638967" cy="111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B">
            <a:extLst>
              <a:ext uri="{FF2B5EF4-FFF2-40B4-BE49-F238E27FC236}">
                <a16:creationId xmlns:a16="http://schemas.microsoft.com/office/drawing/2014/main" id="{DC8146A7-56A7-D927-E743-746844E268C2}"/>
              </a:ext>
            </a:extLst>
          </p:cNvPr>
          <p:cNvSpPr/>
          <p:nvPr/>
        </p:nvSpPr>
        <p:spPr>
          <a:xfrm>
            <a:off x="0" y="6731000"/>
            <a:ext cx="3048000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4BF2A793-422E-BCFE-87F0-DF08144C676F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5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TDD (Desarrollo guiado por pruebas)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903D43-CFED-E615-686C-14AD4DDC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1605659"/>
            <a:ext cx="5114925" cy="4848225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68900D2B-01BB-C80E-4453-773D58024DDA}"/>
              </a:ext>
            </a:extLst>
          </p:cNvPr>
          <p:cNvSpPr/>
          <p:nvPr/>
        </p:nvSpPr>
        <p:spPr>
          <a:xfrm>
            <a:off x="0" y="6731000"/>
            <a:ext cx="3483428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F174B7CF-9D4B-494D-1369-24E212A856F8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83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Inyección de Dependencias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EC8ABE-4685-5F09-CC16-6C589A1A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60" y="2646615"/>
            <a:ext cx="8367080" cy="2682388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F791A800-07C1-CD58-F2B5-79FEF6DC4525}"/>
              </a:ext>
            </a:extLst>
          </p:cNvPr>
          <p:cNvSpPr/>
          <p:nvPr/>
        </p:nvSpPr>
        <p:spPr>
          <a:xfrm>
            <a:off x="0" y="6731000"/>
            <a:ext cx="3918857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3C6DD135-9EC9-EEE8-4FFC-7199C4C38BC3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84000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1500</TotalTime>
  <Words>598</Words>
  <Application>Microsoft Office PowerPoint</Application>
  <PresentationFormat>Panorámica</PresentationFormat>
  <Paragraphs>321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Franklin Gothic Book</vt:lpstr>
      <vt:lpstr>proxima-nova-soft</vt:lpstr>
      <vt:lpstr>Recorte</vt:lpstr>
      <vt:lpstr>Mini Swarm robots</vt:lpstr>
      <vt:lpstr>¿Qué es la inteligencia colectiva?   </vt:lpstr>
      <vt:lpstr>¿Qué tipos de implementación hay?   </vt:lpstr>
      <vt:lpstr>Presentación de PowerPoint</vt:lpstr>
      <vt:lpstr>Presentación de PowerPoint</vt:lpstr>
      <vt:lpstr>Objetivos</vt:lpstr>
      <vt:lpstr>Software</vt:lpstr>
      <vt:lpstr>TDD (Desarrollo guiado por pruebas)</vt:lpstr>
      <vt:lpstr>Inyección de Dependencias</vt:lpstr>
      <vt:lpstr>Diagrama de clases del Robot</vt:lpstr>
      <vt:lpstr>Movimiento</vt:lpstr>
      <vt:lpstr>Movimiento</vt:lpstr>
      <vt:lpstr>Movimiento</vt:lpstr>
      <vt:lpstr>Movimiento</vt:lpstr>
      <vt:lpstr>Movimiento</vt:lpstr>
      <vt:lpstr>Movimiento</vt:lpstr>
      <vt:lpstr>Multihilo</vt:lpstr>
      <vt:lpstr>Simulador</vt:lpstr>
      <vt:lpstr>Hardware</vt:lpstr>
      <vt:lpstr>Microcontrolador (ESP32)</vt:lpstr>
      <vt:lpstr>Motores </vt:lpstr>
      <vt:lpstr>Impresión 3D</vt:lpstr>
      <vt:lpstr>Resultado</vt:lpstr>
      <vt:lpstr>Presupuesto</vt:lpstr>
      <vt:lpstr>Líneas futuras</vt:lpstr>
      <vt:lpstr>Conclusiones</vt:lpstr>
      <vt:lpstr>Demo mini swarm robotics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Swarm robots</dc:title>
  <dc:creator>Luis José Llamas Pérez</dc:creator>
  <cp:lastModifiedBy>luis llamas perez</cp:lastModifiedBy>
  <cp:revision>89</cp:revision>
  <dcterms:created xsi:type="dcterms:W3CDTF">2023-01-16T14:36:05Z</dcterms:created>
  <dcterms:modified xsi:type="dcterms:W3CDTF">2023-01-19T11:04:38Z</dcterms:modified>
</cp:coreProperties>
</file>